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6" r:id="rId1"/>
  </p:sldMasterIdLst>
  <p:handoutMasterIdLst>
    <p:handoutMasterId r:id="rId23"/>
  </p:handoutMasterIdLst>
  <p:sldIdLst>
    <p:sldId id="256" r:id="rId2"/>
    <p:sldId id="275" r:id="rId3"/>
    <p:sldId id="276" r:id="rId4"/>
    <p:sldId id="277" r:id="rId5"/>
    <p:sldId id="257" r:id="rId6"/>
    <p:sldId id="278" r:id="rId7"/>
    <p:sldId id="260" r:id="rId8"/>
    <p:sldId id="262" r:id="rId9"/>
    <p:sldId id="285" r:id="rId10"/>
    <p:sldId id="279" r:id="rId11"/>
    <p:sldId id="280" r:id="rId12"/>
    <p:sldId id="286" r:id="rId13"/>
    <p:sldId id="281" r:id="rId14"/>
    <p:sldId id="287" r:id="rId15"/>
    <p:sldId id="282" r:id="rId16"/>
    <p:sldId id="284" r:id="rId17"/>
    <p:sldId id="263" r:id="rId18"/>
    <p:sldId id="283" r:id="rId19"/>
    <p:sldId id="270" r:id="rId20"/>
    <p:sldId id="269" r:id="rId21"/>
    <p:sldId id="272"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BF04EE-1578-4A3A-A188-22FF24F515CD}" type="datetimeFigureOut">
              <a:rPr lang="en-US" smtClean="0"/>
              <a:t>1/27/2016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3240C3-DB0A-4E12-982F-7A5222D14858}" type="slidenum">
              <a:rPr lang="en-US" smtClean="0"/>
              <a:t>‹#›</a:t>
            </a:fld>
            <a:endParaRPr lang="en-US"/>
          </a:p>
        </p:txBody>
      </p:sp>
    </p:spTree>
    <p:extLst>
      <p:ext uri="{BB962C8B-B14F-4D97-AF65-F5344CB8AC3E}">
        <p14:creationId xmlns:p14="http://schemas.microsoft.com/office/powerpoint/2010/main" val="3370072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D2E57653-3E58-4892-A7ED-712530ACC680}" type="slidenum">
              <a:rPr kumimoji="0" lang="en-US" smtClean="0"/>
              <a:pPr/>
              <a:t>‹#›</a:t>
            </a:fld>
            <a:endParaRPr kumimoji="0"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3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985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25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63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65247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9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5218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715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2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546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3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445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89FA36-7BD8-2B41-9756-904B9F42413F}"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42EC5-AE72-1648-8C67-5244E3905409}"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67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89FA36-7BD8-2B41-9756-904B9F42413F}"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1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FA36-7BD8-2B41-9756-904B9F42413F}"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8002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5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1038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89FA36-7BD8-2B41-9756-904B9F42413F}" type="datetimeFigureOut">
              <a:rPr lang="en-US" smtClean="0"/>
              <a:pPr/>
              <a:t>1/27/2016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C42EC5-AE72-1648-8C67-5244E3905409}" type="slidenum">
              <a:rPr lang="en-US" smtClean="0"/>
              <a:pPr/>
              <a:t>‹#›</a:t>
            </a:fld>
            <a:endParaRPr lang="en-US"/>
          </a:p>
        </p:txBody>
      </p:sp>
    </p:spTree>
    <p:extLst>
      <p:ext uri="{BB962C8B-B14F-4D97-AF65-F5344CB8AC3E}">
        <p14:creationId xmlns:p14="http://schemas.microsoft.com/office/powerpoint/2010/main" val="3835374713"/>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Anglophone West School District</a:t>
            </a:r>
            <a:r>
              <a:rPr lang="en-US" dirty="0"/>
              <a:t> </a:t>
            </a:r>
            <a:r>
              <a:rPr lang="en-US" dirty="0" smtClean="0"/>
              <a:t>Education Council</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Sustainability Study – Millville Elementary School</a:t>
            </a:r>
          </a:p>
          <a:p>
            <a:endParaRPr lang="en-US" dirty="0" smtClean="0"/>
          </a:p>
          <a:p>
            <a:r>
              <a:rPr lang="en-US" dirty="0" smtClean="0"/>
              <a:t>Executive Summary and Appendix to </a:t>
            </a:r>
          </a:p>
          <a:p>
            <a:r>
              <a:rPr lang="en-US" dirty="0" smtClean="0"/>
              <a:t>Superintendent Monitoring Report ASD-W-EL7</a:t>
            </a:r>
          </a:p>
          <a:p>
            <a:r>
              <a:rPr lang="en-US" dirty="0" smtClean="0"/>
              <a:t>January 28,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lnSpcReduction="10000"/>
          </a:bodyPr>
          <a:lstStyle/>
          <a:p>
            <a:pPr lvl="1"/>
            <a:r>
              <a:rPr lang="en-US" dirty="0"/>
              <a:t>Health and Safety and Building </a:t>
            </a:r>
            <a:r>
              <a:rPr lang="en-US" dirty="0" smtClean="0"/>
              <a:t>Assessment</a:t>
            </a:r>
          </a:p>
          <a:p>
            <a:pPr lvl="2"/>
            <a:r>
              <a:rPr lang="en-US" dirty="0" smtClean="0"/>
              <a:t>Built in 1949, with a major addition in the late 1950s.</a:t>
            </a:r>
          </a:p>
          <a:p>
            <a:pPr lvl="2"/>
            <a:r>
              <a:rPr lang="en-US" dirty="0" smtClean="0"/>
              <a:t>Building is safe and in acceptable condition, with varying levels of conditions for specific parts of the building. </a:t>
            </a:r>
          </a:p>
          <a:p>
            <a:pPr lvl="2"/>
            <a:r>
              <a:rPr lang="en-US" dirty="0" smtClean="0"/>
              <a:t>$836 900 estimated for capital improvement projects, including big-ticket items such as a ventilation system and a lift.</a:t>
            </a:r>
          </a:p>
          <a:p>
            <a:pPr lvl="2"/>
            <a:r>
              <a:rPr lang="en-US" dirty="0" smtClean="0"/>
              <a:t>There are 11 capital improvement projects listed, with one being a priority-1, six being a priority-2 and four being a priority-3.  Priority-1 is considered most urgent.</a:t>
            </a:r>
          </a:p>
          <a:p>
            <a:pPr lvl="2"/>
            <a:endParaRPr lang="en-US" dirty="0"/>
          </a:p>
          <a:p>
            <a:endParaRPr lang="en-US" dirty="0"/>
          </a:p>
        </p:txBody>
      </p:sp>
    </p:spTree>
    <p:extLst>
      <p:ext uri="{BB962C8B-B14F-4D97-AF65-F5344CB8AC3E}">
        <p14:creationId xmlns:p14="http://schemas.microsoft.com/office/powerpoint/2010/main" val="413376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lnSpcReduction="20000"/>
          </a:bodyPr>
          <a:lstStyle/>
          <a:p>
            <a:pPr lvl="1"/>
            <a:r>
              <a:rPr lang="en-US" dirty="0"/>
              <a:t>Educational Programs and </a:t>
            </a:r>
            <a:r>
              <a:rPr lang="en-US" dirty="0" smtClean="0"/>
              <a:t>Services</a:t>
            </a:r>
          </a:p>
          <a:p>
            <a:pPr lvl="2"/>
            <a:r>
              <a:rPr lang="en-US" dirty="0" smtClean="0"/>
              <a:t>Millville Elementary School has consistently performed well in the Provincial Grade 2 Reading Assessment, sitting at 83.3% appropriate level or above in 2015.</a:t>
            </a:r>
          </a:p>
          <a:p>
            <a:pPr lvl="2"/>
            <a:r>
              <a:rPr lang="en-US" dirty="0" smtClean="0"/>
              <a:t>5 of the past 6 years, MES has performed above the district and provincial average, including scores of 100% successful in 2010 to 2012.</a:t>
            </a:r>
          </a:p>
          <a:p>
            <a:pPr lvl="2"/>
            <a:r>
              <a:rPr lang="en-US" dirty="0" smtClean="0"/>
              <a:t>Grade 4 Reading and Grade 5 Numeracy Provincial Results were traditionally above or at par with district and provincial averages when this assessment was in place.</a:t>
            </a:r>
          </a:p>
          <a:p>
            <a:pPr lvl="2"/>
            <a:r>
              <a:rPr lang="en-US" dirty="0" smtClean="0"/>
              <a:t>There is a professional and quality staff and administration at MES that serves student learning very well.</a:t>
            </a:r>
          </a:p>
          <a:p>
            <a:endParaRPr lang="en-US" dirty="0"/>
          </a:p>
        </p:txBody>
      </p:sp>
    </p:spTree>
    <p:extLst>
      <p:ext uri="{BB962C8B-B14F-4D97-AF65-F5344CB8AC3E}">
        <p14:creationId xmlns:p14="http://schemas.microsoft.com/office/powerpoint/2010/main" val="212847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lstStyle/>
          <a:p>
            <a:r>
              <a:rPr lang="en-US" dirty="0" smtClean="0"/>
              <a:t>Educational Programs and Services</a:t>
            </a:r>
          </a:p>
          <a:p>
            <a:pPr lvl="2"/>
            <a:r>
              <a:rPr lang="en-US" dirty="0"/>
              <a:t>The class sizes are small and combined, including the only 3 grade level combination in the district.</a:t>
            </a:r>
          </a:p>
          <a:p>
            <a:pPr lvl="2"/>
            <a:r>
              <a:rPr lang="en-US" dirty="0"/>
              <a:t>There is not a full-sized gymnasium.</a:t>
            </a:r>
          </a:p>
          <a:p>
            <a:pPr lvl="2"/>
            <a:r>
              <a:rPr lang="en-US" dirty="0"/>
              <a:t>Many extra opportunities are available to the students with thanks to innovative staff and support from the community.</a:t>
            </a:r>
          </a:p>
          <a:p>
            <a:pPr lvl="2"/>
            <a:r>
              <a:rPr lang="en-US" dirty="0"/>
              <a:t>Students provided a variety of feedback through Tell Them From Me Surveys (Grades 4 and 5) and in the Public Consultation Meeting #</a:t>
            </a:r>
            <a:r>
              <a:rPr lang="en-US" dirty="0" smtClean="0"/>
              <a:t>2.</a:t>
            </a:r>
            <a:endParaRPr lang="en-US" dirty="0"/>
          </a:p>
          <a:p>
            <a:endParaRPr lang="en-US" dirty="0"/>
          </a:p>
        </p:txBody>
      </p:sp>
    </p:spTree>
    <p:extLst>
      <p:ext uri="{BB962C8B-B14F-4D97-AF65-F5344CB8AC3E}">
        <p14:creationId xmlns:p14="http://schemas.microsoft.com/office/powerpoint/2010/main" val="374255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smtClean="0"/>
              <a:t>Transportation</a:t>
            </a:r>
          </a:p>
          <a:p>
            <a:pPr lvl="2"/>
            <a:r>
              <a:rPr lang="en-US" dirty="0" smtClean="0"/>
              <a:t>A move to </a:t>
            </a:r>
            <a:r>
              <a:rPr lang="en-US" dirty="0" err="1" smtClean="0"/>
              <a:t>Nackawic</a:t>
            </a:r>
            <a:r>
              <a:rPr lang="en-US" dirty="0" smtClean="0"/>
              <a:t> would require an extra 23-26 minutes on the bus, for most.</a:t>
            </a:r>
          </a:p>
          <a:p>
            <a:pPr lvl="2"/>
            <a:r>
              <a:rPr lang="en-US" dirty="0" smtClean="0"/>
              <a:t>The longest drive would be approximately 65 minutes (currently 42 minutes in to school and 27 minutes out to home), with an earliest pick-up of 7:20AM  (currently 7:11AM) and a latest drop-off of 4:00PM (currently 2:42PM).</a:t>
            </a:r>
          </a:p>
          <a:p>
            <a:pPr lvl="2"/>
            <a:r>
              <a:rPr lang="en-US" dirty="0" smtClean="0"/>
              <a:t>The average bus ride would be 45 minutes.</a:t>
            </a:r>
            <a:endParaRPr lang="en-US" dirty="0"/>
          </a:p>
          <a:p>
            <a:endParaRPr lang="en-US" dirty="0"/>
          </a:p>
        </p:txBody>
      </p:sp>
    </p:spTree>
    <p:extLst>
      <p:ext uri="{BB962C8B-B14F-4D97-AF65-F5344CB8AC3E}">
        <p14:creationId xmlns:p14="http://schemas.microsoft.com/office/powerpoint/2010/main" val="201202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77500" lnSpcReduction="20000"/>
          </a:bodyPr>
          <a:lstStyle/>
          <a:p>
            <a:pPr lvl="1"/>
            <a:r>
              <a:rPr lang="en-US" dirty="0"/>
              <a:t>Finances</a:t>
            </a:r>
          </a:p>
          <a:p>
            <a:pPr lvl="2"/>
            <a:r>
              <a:rPr lang="en-US" dirty="0"/>
              <a:t>MES utility costs are estimated at $31.29 per square meter (average is $29.20 for elementary </a:t>
            </a:r>
            <a:r>
              <a:rPr lang="en-US" dirty="0" smtClean="0"/>
              <a:t>schools</a:t>
            </a:r>
            <a:r>
              <a:rPr lang="en-US" dirty="0"/>
              <a:t>) and </a:t>
            </a:r>
            <a:r>
              <a:rPr lang="en-US" dirty="0" smtClean="0"/>
              <a:t>$957.00 </a:t>
            </a:r>
            <a:r>
              <a:rPr lang="en-US" dirty="0"/>
              <a:t>per student (average is $480.35 per student).</a:t>
            </a:r>
          </a:p>
          <a:p>
            <a:pPr lvl="2"/>
            <a:r>
              <a:rPr lang="en-US" dirty="0"/>
              <a:t>Projected savings should MES move to NES would be $271 732 annually, with a one time capital avoidance of $836 900 and no real one time cost anticipated. </a:t>
            </a:r>
            <a:endParaRPr lang="en-US" dirty="0" smtClean="0"/>
          </a:p>
          <a:p>
            <a:pPr lvl="2"/>
            <a:r>
              <a:rPr lang="en-US" dirty="0"/>
              <a:t>Projected savings should </a:t>
            </a:r>
            <a:r>
              <a:rPr lang="en-US" dirty="0" smtClean="0"/>
              <a:t>MES </a:t>
            </a:r>
            <a:r>
              <a:rPr lang="en-US" dirty="0"/>
              <a:t>move to NMS with </a:t>
            </a:r>
            <a:r>
              <a:rPr lang="en-US" dirty="0" smtClean="0"/>
              <a:t>NES </a:t>
            </a:r>
            <a:r>
              <a:rPr lang="en-US" dirty="0"/>
              <a:t>would be $440 126 annually, with a one time capital avoidance of $1 116 900 (two buildings closing) and a one time anticipated cost of $118 700 (building/grounds modifications and without modular classrooms, sub-dividing a larger room) to $253 700 (building/grounds  modifications and one modular classroom) to several hundred thousand dollars more if a permanent expansion is suggested</a:t>
            </a:r>
            <a:r>
              <a:rPr lang="en-US"/>
              <a:t>.  </a:t>
            </a:r>
            <a:endParaRPr lang="en-US" dirty="0" smtClean="0"/>
          </a:p>
          <a:p>
            <a:pPr lvl="2"/>
            <a:r>
              <a:rPr lang="en-US" dirty="0"/>
              <a:t>It is noted that these projections included enrolment as is (with the out of catchment students) and for priority 1, 2 and 3 capital projects.</a:t>
            </a:r>
          </a:p>
          <a:p>
            <a:pPr lvl="2"/>
            <a:endParaRPr lang="en-US" dirty="0"/>
          </a:p>
        </p:txBody>
      </p:sp>
    </p:spTree>
    <p:extLst>
      <p:ext uri="{BB962C8B-B14F-4D97-AF65-F5344CB8AC3E}">
        <p14:creationId xmlns:p14="http://schemas.microsoft.com/office/powerpoint/2010/main" val="237537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a:t>
            </a:r>
            <a:r>
              <a:rPr lang="en-US" sz="2800" dirty="0" smtClean="0"/>
              <a:t>Fairness – Public Meeting #1</a:t>
            </a:r>
            <a:endParaRPr lang="en-US" sz="2800" dirty="0"/>
          </a:p>
        </p:txBody>
      </p:sp>
      <p:sp>
        <p:nvSpPr>
          <p:cNvPr id="3" name="Content Placeholder 2"/>
          <p:cNvSpPr>
            <a:spLocks noGrp="1"/>
          </p:cNvSpPr>
          <p:nvPr>
            <p:ph idx="1"/>
          </p:nvPr>
        </p:nvSpPr>
        <p:spPr/>
        <p:txBody>
          <a:bodyPr>
            <a:normAutofit lnSpcReduction="10000"/>
          </a:bodyPr>
          <a:lstStyle/>
          <a:p>
            <a:pPr lvl="1"/>
            <a:r>
              <a:rPr lang="en-US" dirty="0" smtClean="0"/>
              <a:t>Impact on the Local Community</a:t>
            </a:r>
          </a:p>
          <a:p>
            <a:pPr lvl="2"/>
            <a:r>
              <a:rPr lang="en-US" dirty="0" smtClean="0"/>
              <a:t>A move to </a:t>
            </a:r>
            <a:r>
              <a:rPr lang="en-US" dirty="0" err="1" smtClean="0"/>
              <a:t>Nackawic</a:t>
            </a:r>
            <a:r>
              <a:rPr lang="en-US" dirty="0" smtClean="0"/>
              <a:t> would require further travel for parents with respect to their involvement in the school; some parents may travel to </a:t>
            </a:r>
            <a:r>
              <a:rPr lang="en-US" dirty="0" err="1" smtClean="0"/>
              <a:t>Nackawic</a:t>
            </a:r>
            <a:r>
              <a:rPr lang="en-US" dirty="0" smtClean="0"/>
              <a:t> for work.</a:t>
            </a:r>
          </a:p>
          <a:p>
            <a:pPr lvl="2"/>
            <a:r>
              <a:rPr lang="en-US" dirty="0" smtClean="0"/>
              <a:t>School is said to be the heart of the community, with a new section to the playground area; it is the only school in the village.</a:t>
            </a:r>
          </a:p>
          <a:p>
            <a:pPr lvl="2"/>
            <a:r>
              <a:rPr lang="en-US" dirty="0" smtClean="0"/>
              <a:t>Recent community events (fires) have seen discouraging losses to important infrastructure.</a:t>
            </a:r>
          </a:p>
          <a:p>
            <a:pPr lvl="2"/>
            <a:r>
              <a:rPr lang="en-US" dirty="0" smtClean="0"/>
              <a:t>A strong sense of community in relation to the school is evident.</a:t>
            </a:r>
            <a:endParaRPr lang="en-US" dirty="0"/>
          </a:p>
          <a:p>
            <a:pPr lvl="1"/>
            <a:endParaRPr lang="en-US" dirty="0"/>
          </a:p>
          <a:p>
            <a:endParaRPr lang="en-US" dirty="0"/>
          </a:p>
        </p:txBody>
      </p:sp>
    </p:spTree>
    <p:extLst>
      <p:ext uri="{BB962C8B-B14F-4D97-AF65-F5344CB8AC3E}">
        <p14:creationId xmlns:p14="http://schemas.microsoft.com/office/powerpoint/2010/main" val="56853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62500" lnSpcReduction="20000"/>
          </a:bodyPr>
          <a:lstStyle/>
          <a:p>
            <a:pPr lvl="1"/>
            <a:r>
              <a:rPr lang="en-US" dirty="0"/>
              <a:t>Impact on Other Schools</a:t>
            </a:r>
          </a:p>
          <a:p>
            <a:pPr lvl="2"/>
            <a:r>
              <a:rPr lang="en-US" dirty="0" err="1"/>
              <a:t>Nackawic</a:t>
            </a:r>
            <a:r>
              <a:rPr lang="en-US" dirty="0"/>
              <a:t> Elementary School could welcome Millville Elementary School students seamlessly and with open arms; </a:t>
            </a:r>
            <a:r>
              <a:rPr lang="en-US" dirty="0" smtClean="0"/>
              <a:t>17 </a:t>
            </a:r>
            <a:r>
              <a:rPr lang="en-US" dirty="0"/>
              <a:t>students from Millville catchment area currently attend </a:t>
            </a:r>
            <a:r>
              <a:rPr lang="en-US" dirty="0" err="1"/>
              <a:t>Nackawic</a:t>
            </a:r>
            <a:r>
              <a:rPr lang="en-US" dirty="0"/>
              <a:t> Elementary School </a:t>
            </a:r>
            <a:r>
              <a:rPr lang="en-US" dirty="0" smtClean="0"/>
              <a:t>already.</a:t>
            </a:r>
            <a:endParaRPr lang="en-US" dirty="0"/>
          </a:p>
          <a:p>
            <a:pPr lvl="2"/>
            <a:r>
              <a:rPr lang="en-US" dirty="0" err="1"/>
              <a:t>Nackawic</a:t>
            </a:r>
            <a:r>
              <a:rPr lang="en-US" dirty="0"/>
              <a:t> Middle School would require considerable facility upgrades to accommodate new students from </a:t>
            </a:r>
            <a:r>
              <a:rPr lang="en-US" dirty="0" err="1"/>
              <a:t>Nackawic</a:t>
            </a:r>
            <a:r>
              <a:rPr lang="en-US" dirty="0"/>
              <a:t> Elementary School and Millville Elementary School and would lose their new relationships with community use of schools agreements.</a:t>
            </a:r>
          </a:p>
          <a:p>
            <a:pPr lvl="2"/>
            <a:r>
              <a:rPr lang="en-US" dirty="0"/>
              <a:t>In all three schools, there are professional and caring staff who would help ease any transition that may occur.</a:t>
            </a:r>
          </a:p>
          <a:p>
            <a:pPr lvl="1"/>
            <a:r>
              <a:rPr lang="en-US" dirty="0"/>
              <a:t>Economic Development</a:t>
            </a:r>
          </a:p>
          <a:p>
            <a:pPr lvl="2"/>
            <a:r>
              <a:rPr lang="en-US" dirty="0"/>
              <a:t>Millville is an incorporated Village with Mayor and Council; the Mayor was active in the sustainability study.</a:t>
            </a:r>
          </a:p>
          <a:p>
            <a:pPr lvl="2"/>
            <a:r>
              <a:rPr lang="en-US" dirty="0"/>
              <a:t>There are a variety of small business, service groups and churches in the community.</a:t>
            </a:r>
          </a:p>
          <a:p>
            <a:pPr lvl="2"/>
            <a:r>
              <a:rPr lang="en-US" dirty="0"/>
              <a:t>The potential of new families moving to Millville as a result of the proposed Sisson Mine Project was presented.</a:t>
            </a:r>
          </a:p>
        </p:txBody>
      </p:sp>
    </p:spTree>
    <p:extLst>
      <p:ext uri="{BB962C8B-B14F-4D97-AF65-F5344CB8AC3E}">
        <p14:creationId xmlns:p14="http://schemas.microsoft.com/office/powerpoint/2010/main" val="2590892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091" y="781987"/>
            <a:ext cx="6798734" cy="1303867"/>
          </a:xfrm>
        </p:spPr>
        <p:txBody>
          <a:bodyPr>
            <a:normAutofit/>
          </a:bodyPr>
          <a:lstStyle/>
          <a:p>
            <a:r>
              <a:rPr lang="en-US" sz="2800" dirty="0"/>
              <a:t>Public Consultation and Application of Procedural Fairness – Public Meeting </a:t>
            </a:r>
            <a:r>
              <a:rPr lang="en-US" sz="2800" dirty="0" smtClean="0"/>
              <a:t>#2</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a:t>The </a:t>
            </a:r>
            <a:r>
              <a:rPr lang="en-US" dirty="0" smtClean="0"/>
              <a:t>second </a:t>
            </a:r>
            <a:r>
              <a:rPr lang="en-US" dirty="0"/>
              <a:t>public meeting in this study was held at Millville Elementary School on </a:t>
            </a:r>
            <a:r>
              <a:rPr lang="en-US" dirty="0" smtClean="0"/>
              <a:t>December 1, </a:t>
            </a:r>
            <a:r>
              <a:rPr lang="en-US" dirty="0"/>
              <a:t>2015.  Approximately </a:t>
            </a:r>
            <a:r>
              <a:rPr lang="en-US" dirty="0" smtClean="0"/>
              <a:t>50 </a:t>
            </a:r>
            <a:r>
              <a:rPr lang="en-US" dirty="0"/>
              <a:t>members of the community attended</a:t>
            </a:r>
            <a:r>
              <a:rPr lang="en-US" dirty="0" smtClean="0"/>
              <a:t>.</a:t>
            </a:r>
          </a:p>
          <a:p>
            <a:r>
              <a:rPr lang="en-US" dirty="0" smtClean="0"/>
              <a:t>Leadership from the PSSC, the Village Council, and the community presented to the public, district staff and the DEC.  These presentations touched on the eight criteria outline in Policy 409.  Students also presented.  Letters of support for status quo and videos were also shared.  In fact, the overall theme of the evening was to encourage a vote for status quo.  Major concerns centered around loss of the school as the heart of the community, increased time on the bus, loss of small class sizes and loss of the opportunity to learn in their own community elementary school.  The presentations also focused on the many successes at the school, including strong academic results, good community relationships and a building that was in satisfactory condition.  The community expressed a concern for decreased economic viability should the school close.</a:t>
            </a:r>
            <a:endParaRPr lang="en-US" dirty="0"/>
          </a:p>
          <a:p>
            <a:r>
              <a:rPr lang="en-US" dirty="0" smtClean="0"/>
              <a:t>These presentations, </a:t>
            </a:r>
            <a:r>
              <a:rPr lang="en-US" dirty="0"/>
              <a:t>an agenda, notes for the meeting and an audio file of the meeting were made public through a district website section dedicated to the study</a:t>
            </a:r>
            <a:r>
              <a:rPr lang="en-US" dirty="0" smtClean="0"/>
              <a:t>.  They are all included in the final report.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a:t>
            </a:r>
            <a:r>
              <a:rPr lang="en-US" sz="2800" dirty="0" smtClean="0"/>
              <a:t>Opportunities to Engage</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smtClean="0"/>
              <a:t>Stakeholders within the community were engaged in a variety of ways.</a:t>
            </a:r>
          </a:p>
          <a:p>
            <a:r>
              <a:rPr lang="en-US" dirty="0" smtClean="0"/>
              <a:t>PSSC leadership played an active role in communication with the district and organization of relevant feedback to district staff and the Council.</a:t>
            </a:r>
          </a:p>
          <a:p>
            <a:r>
              <a:rPr lang="en-US" dirty="0" smtClean="0"/>
              <a:t>An online discussion board was active and regularly monitored; a transcript of the conversation is included in the final report.  The discussion board was located on an active website specific to the study and home to the relevant documentation now taking shape in the form of a final report.  This report will remain public.</a:t>
            </a:r>
          </a:p>
          <a:p>
            <a:r>
              <a:rPr lang="en-US" dirty="0" smtClean="0"/>
              <a:t>Letters, emails and phone calls were also suitable means of communication outside the public meetings.</a:t>
            </a:r>
          </a:p>
          <a:p>
            <a:r>
              <a:rPr lang="en-US" dirty="0" smtClean="0"/>
              <a:t>The superintendent offered to meet with PSSC and Village Council as a part of engagement in the study.</a:t>
            </a:r>
          </a:p>
          <a:p>
            <a:r>
              <a:rPr lang="en-US" dirty="0"/>
              <a:t>Advertisements </a:t>
            </a:r>
            <a:r>
              <a:rPr lang="en-US" dirty="0" smtClean="0"/>
              <a:t>regarding the study and meetings were </a:t>
            </a:r>
            <a:r>
              <a:rPr lang="en-US" dirty="0"/>
              <a:t>placed in the local newspapers.</a:t>
            </a:r>
          </a:p>
          <a:p>
            <a:r>
              <a:rPr lang="en-US" dirty="0"/>
              <a:t>Posters </a:t>
            </a:r>
            <a:r>
              <a:rPr lang="en-US" dirty="0" smtClean="0"/>
              <a:t>regarding the study and meetings were </a:t>
            </a:r>
            <a:r>
              <a:rPr lang="en-US" dirty="0"/>
              <a:t>placed in strategic locations in the </a:t>
            </a:r>
            <a:r>
              <a:rPr lang="en-US" dirty="0" smtClean="0"/>
              <a:t>Community </a:t>
            </a:r>
            <a:r>
              <a:rPr lang="en-US" dirty="0"/>
              <a:t>of Millville.</a:t>
            </a:r>
          </a:p>
          <a:p>
            <a:endParaRPr lang="en-US" dirty="0"/>
          </a:p>
        </p:txBody>
      </p:sp>
    </p:spTree>
    <p:extLst>
      <p:ext uri="{BB962C8B-B14F-4D97-AF65-F5344CB8AC3E}">
        <p14:creationId xmlns:p14="http://schemas.microsoft.com/office/powerpoint/2010/main" val="77034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Public Consultation and Application of Procedural Fairness – </a:t>
            </a:r>
            <a:r>
              <a:rPr lang="en-US" sz="2800" dirty="0" smtClean="0"/>
              <a:t>Public Meeting #3</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third </a:t>
            </a:r>
            <a:r>
              <a:rPr lang="en-US" dirty="0"/>
              <a:t>public meeting in this study </a:t>
            </a:r>
            <a:r>
              <a:rPr lang="en-US" dirty="0" smtClean="0"/>
              <a:t>is being </a:t>
            </a:r>
            <a:r>
              <a:rPr lang="en-US" dirty="0"/>
              <a:t>held at </a:t>
            </a:r>
            <a:r>
              <a:rPr lang="en-US" dirty="0" smtClean="0"/>
              <a:t>Fredericton High School tonight (January 28, 2016).  </a:t>
            </a:r>
            <a:r>
              <a:rPr lang="en-US" dirty="0"/>
              <a:t>Approximately </a:t>
            </a:r>
            <a:r>
              <a:rPr lang="en-US" dirty="0" smtClean="0"/>
              <a:t>___ </a:t>
            </a:r>
            <a:r>
              <a:rPr lang="en-US" dirty="0"/>
              <a:t>members of the </a:t>
            </a:r>
            <a:r>
              <a:rPr lang="en-US" dirty="0" smtClean="0"/>
              <a:t>public are present, represented communities related to four sustainability studies.</a:t>
            </a:r>
            <a:endParaRPr lang="en-US" dirty="0"/>
          </a:p>
          <a:p>
            <a:r>
              <a:rPr lang="en-US" dirty="0" smtClean="0"/>
              <a:t>This presentation serves as an executive summary and closing comments leading up to discussion by Council and a subsequent motion and vote on the study.</a:t>
            </a:r>
            <a:endParaRPr lang="en-US" dirty="0"/>
          </a:p>
          <a:p>
            <a:r>
              <a:rPr lang="en-US" dirty="0" smtClean="0"/>
              <a:t>This presentation, </a:t>
            </a:r>
            <a:r>
              <a:rPr lang="en-US" dirty="0"/>
              <a:t>an agenda, </a:t>
            </a:r>
            <a:r>
              <a:rPr lang="en-US" dirty="0" smtClean="0"/>
              <a:t>and the superintendent monitoring report will be included on our </a:t>
            </a:r>
            <a:r>
              <a:rPr lang="en-US" dirty="0"/>
              <a:t>district website section dedicated to the study.  They </a:t>
            </a:r>
            <a:r>
              <a:rPr lang="en-US" dirty="0" smtClean="0"/>
              <a:t>will all be </a:t>
            </a:r>
            <a:r>
              <a:rPr lang="en-US" dirty="0"/>
              <a:t>included in the final </a:t>
            </a:r>
            <a:r>
              <a:rPr lang="en-US" dirty="0" smtClean="0"/>
              <a:t>report.  The official </a:t>
            </a:r>
            <a:r>
              <a:rPr lang="en-US" dirty="0"/>
              <a:t>minutes for the meeting and an audio file of the meeting will be made </a:t>
            </a:r>
            <a:r>
              <a:rPr lang="en-US" dirty="0" smtClean="0"/>
              <a:t>public, as per the monthly routine.  The minutes will be sent to the Minister, as required and once approved.</a:t>
            </a:r>
            <a:endParaRPr lang="en-US" dirty="0"/>
          </a:p>
          <a:p>
            <a:r>
              <a:rPr lang="en-US" dirty="0" smtClean="0"/>
              <a:t>The Chair will write to Minister Serge </a:t>
            </a:r>
            <a:r>
              <a:rPr lang="en-US" dirty="0" err="1" smtClean="0"/>
              <a:t>Rousselle</a:t>
            </a:r>
            <a:r>
              <a:rPr lang="en-US" dirty="0" smtClean="0"/>
              <a:t> with the motion and indicating status quo if voting for option 1, or</a:t>
            </a:r>
          </a:p>
          <a:p>
            <a:r>
              <a:rPr lang="en-US" dirty="0" smtClean="0"/>
              <a:t>The Chair will write to Minister </a:t>
            </a:r>
            <a:r>
              <a:rPr lang="en-US" dirty="0" err="1" smtClean="0"/>
              <a:t>Rousselle</a:t>
            </a:r>
            <a:r>
              <a:rPr lang="en-US" dirty="0" smtClean="0"/>
              <a:t> with the motion, the recommendation and the accompanying information package if voting for Option 2 (Requesting Investment for Repairs) or Option 3 (Requesting Approval for Closure).</a:t>
            </a:r>
          </a:p>
          <a:p>
            <a:r>
              <a:rPr lang="en-US" dirty="0" smtClean="0"/>
              <a:t>The Superintendent will write to the Parents/Guardians of the students at Millville Elementary School with the conclusion of the study.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Sustainability </a:t>
            </a:r>
            <a:r>
              <a:rPr lang="en-US" dirty="0"/>
              <a:t>S</a:t>
            </a:r>
            <a:r>
              <a:rPr lang="en-US" dirty="0" smtClean="0"/>
              <a:t>tudy for Millville Elementary School was initiated by a motion of the District Education Council (DEC) on May 21, 2015, at the regularly scheduled public DEC meeting.  The Council, Superintendent and relevant staff coordinated the study that followed the process as outlined in Provincial Policy 409:  Multi-year School Infrastructure Planning, Sections 6.4 and 6.5.</a:t>
            </a:r>
          </a:p>
          <a:p>
            <a:r>
              <a:rPr lang="en-US" dirty="0" smtClean="0"/>
              <a:t>Millville Elementary School is considered a “triggered school” due to its enrolment of less than 100 students.</a:t>
            </a:r>
            <a:endParaRPr lang="en-US" dirty="0"/>
          </a:p>
        </p:txBody>
      </p:sp>
    </p:spTree>
    <p:extLst>
      <p:ext uri="{BB962C8B-B14F-4D97-AF65-F5344CB8AC3E}">
        <p14:creationId xmlns:p14="http://schemas.microsoft.com/office/powerpoint/2010/main" val="146399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 Reflections and Considerations</a:t>
            </a:r>
            <a:endParaRPr lang="en-US" sz="3200" dirty="0"/>
          </a:p>
        </p:txBody>
      </p:sp>
      <p:sp>
        <p:nvSpPr>
          <p:cNvPr id="3" name="Content Placeholder 2"/>
          <p:cNvSpPr>
            <a:spLocks noGrp="1"/>
          </p:cNvSpPr>
          <p:nvPr>
            <p:ph idx="1"/>
          </p:nvPr>
        </p:nvSpPr>
        <p:spPr/>
        <p:txBody>
          <a:bodyPr>
            <a:normAutofit/>
          </a:bodyPr>
          <a:lstStyle/>
          <a:p>
            <a:r>
              <a:rPr lang="en-US" dirty="0" smtClean="0"/>
              <a:t>DEC Members took time to review documents and ask many questions of the Superintendent.</a:t>
            </a:r>
          </a:p>
          <a:p>
            <a:r>
              <a:rPr lang="en-US" dirty="0" smtClean="0"/>
              <a:t>DEC met in a number of working sessions to continue the conversations and reflect on the information.</a:t>
            </a:r>
          </a:p>
          <a:p>
            <a:r>
              <a:rPr lang="en-US" dirty="0" smtClean="0"/>
              <a:t>DEC Members would, on occasion, contact the Superintendent with questions related to the sustainability study.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Minister’s Responsibilities</a:t>
            </a:r>
            <a:endParaRPr lang="en-US" dirty="0"/>
          </a:p>
        </p:txBody>
      </p:sp>
      <p:sp>
        <p:nvSpPr>
          <p:cNvPr id="3" name="Content Placeholder 2"/>
          <p:cNvSpPr>
            <a:spLocks noGrp="1"/>
          </p:cNvSpPr>
          <p:nvPr>
            <p:ph idx="1"/>
          </p:nvPr>
        </p:nvSpPr>
        <p:spPr/>
        <p:txBody>
          <a:bodyPr>
            <a:normAutofit fontScale="92500"/>
          </a:bodyPr>
          <a:lstStyle/>
          <a:p>
            <a:r>
              <a:rPr lang="en-US" dirty="0" smtClean="0"/>
              <a:t>If a closure is recommended by the DEC, Minister </a:t>
            </a:r>
            <a:r>
              <a:rPr lang="en-US" dirty="0" err="1" smtClean="0"/>
              <a:t>Rousselle</a:t>
            </a:r>
            <a:r>
              <a:rPr lang="en-US" dirty="0" smtClean="0"/>
              <a:t> will review the report and assess it for procedural fairness.</a:t>
            </a:r>
          </a:p>
          <a:p>
            <a:r>
              <a:rPr lang="en-US" dirty="0" smtClean="0"/>
              <a:t>The Minister will need to reach a conclusion on the recommendation in a time frame of no less than 30 days and no longer than 60 days, as per Policy 409.</a:t>
            </a:r>
          </a:p>
          <a:p>
            <a:r>
              <a:rPr lang="en-US" dirty="0" smtClean="0"/>
              <a:t>Upon confirmation of the conclusion from the Minister, the Superintendent will write to the parents/guardians and staff at Millville Elementary School.</a:t>
            </a:r>
            <a:endParaRPr lang="en-US" dirty="0"/>
          </a:p>
        </p:txBody>
      </p:sp>
    </p:spTree>
    <p:extLst>
      <p:ext uri="{BB962C8B-B14F-4D97-AF65-F5344CB8AC3E}">
        <p14:creationId xmlns:p14="http://schemas.microsoft.com/office/powerpoint/2010/main" val="226381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process included three public meetings, formal correspondence with parents, communications with district staff, opportunities to meet with stakeholders, electronic communication, and an overall willingness to share information publically throughout the study.  The public meetings were well attended by DEC and the Councilors also spent time in working sessions with staff to learn more about the school scenario.  The DEC had access to relevant documentation.</a:t>
            </a:r>
          </a:p>
          <a:p>
            <a:r>
              <a:rPr lang="en-US" dirty="0" smtClean="0"/>
              <a:t>The public consultation and communications were respectful throughout the study and stakeholders from the community were engaged in the process.</a:t>
            </a:r>
            <a:endParaRPr lang="en-US" dirty="0"/>
          </a:p>
        </p:txBody>
      </p:sp>
    </p:spTree>
    <p:extLst>
      <p:ext uri="{BB962C8B-B14F-4D97-AF65-F5344CB8AC3E}">
        <p14:creationId xmlns:p14="http://schemas.microsoft.com/office/powerpoint/2010/main" val="330652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three possible outcomes were described to those who participated in the study, including the possibility of:</a:t>
            </a:r>
          </a:p>
          <a:p>
            <a:pPr lvl="1"/>
            <a:r>
              <a:rPr lang="en-US" dirty="0" smtClean="0"/>
              <a:t>A DEC vote for Status Quo</a:t>
            </a:r>
          </a:p>
          <a:p>
            <a:pPr lvl="1"/>
            <a:r>
              <a:rPr lang="en-US" dirty="0" smtClean="0"/>
              <a:t>A DEC vote to recommend investment in the school to repair it</a:t>
            </a:r>
          </a:p>
          <a:p>
            <a:pPr lvl="1"/>
            <a:r>
              <a:rPr lang="en-US" dirty="0" smtClean="0"/>
              <a:t>A DEC vote to recommend closing the school and moving the students to another location for their schooling</a:t>
            </a:r>
          </a:p>
          <a:p>
            <a:r>
              <a:rPr lang="en-US" dirty="0" smtClean="0"/>
              <a:t>Recommendations from above would go to the Minister of Education and Early Childhood Development.</a:t>
            </a:r>
          </a:p>
          <a:p>
            <a:r>
              <a:rPr lang="en-US" dirty="0" smtClean="0"/>
              <a:t>If there was a vote to recommend closure of the school, it was understood that the options included:</a:t>
            </a:r>
          </a:p>
          <a:p>
            <a:pPr lvl="1"/>
            <a:r>
              <a:rPr lang="en-US" dirty="0" smtClean="0"/>
              <a:t>Move the students to </a:t>
            </a:r>
            <a:r>
              <a:rPr lang="en-US" dirty="0" err="1" smtClean="0"/>
              <a:t>Nackawic</a:t>
            </a:r>
            <a:r>
              <a:rPr lang="en-US" dirty="0" smtClean="0"/>
              <a:t> Elementary School</a:t>
            </a:r>
          </a:p>
          <a:p>
            <a:pPr lvl="1"/>
            <a:r>
              <a:rPr lang="en-US" dirty="0" smtClean="0"/>
              <a:t>Move the students to </a:t>
            </a:r>
            <a:r>
              <a:rPr lang="en-US" dirty="0" err="1" smtClean="0"/>
              <a:t>Nackawic</a:t>
            </a:r>
            <a:r>
              <a:rPr lang="en-US" dirty="0" smtClean="0"/>
              <a:t> Middle School in combination with the students from </a:t>
            </a:r>
            <a:r>
              <a:rPr lang="en-US" dirty="0" err="1" smtClean="0"/>
              <a:t>Nackawic</a:t>
            </a:r>
            <a:r>
              <a:rPr lang="en-US" dirty="0" smtClean="0"/>
              <a:t> Elementary School, pending the results of the </a:t>
            </a:r>
            <a:r>
              <a:rPr lang="en-US" dirty="0" err="1" smtClean="0"/>
              <a:t>Nackawic</a:t>
            </a:r>
            <a:r>
              <a:rPr lang="en-US" dirty="0" smtClean="0"/>
              <a:t> Study</a:t>
            </a:r>
            <a:endParaRPr lang="en-US" dirty="0"/>
          </a:p>
        </p:txBody>
      </p:sp>
    </p:spTree>
    <p:extLst>
      <p:ext uri="{BB962C8B-B14F-4D97-AF65-F5344CB8AC3E}">
        <p14:creationId xmlns:p14="http://schemas.microsoft.com/office/powerpoint/2010/main" val="2691188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Consultation and Application of Procedural Fairness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Minister of Education and Early Childhood Development was informed of the intention to study Millville Elementary School, in writing on May 26, 2015.</a:t>
            </a:r>
          </a:p>
          <a:p>
            <a:r>
              <a:rPr lang="en-US" dirty="0" smtClean="0"/>
              <a:t>The Superintendent wrote formally to parents of Millville Elementary School six times between May, 2015 and January, 2016, the duration of the study.  These letters kept the parent population and others stakeholders apprised of the study process.</a:t>
            </a:r>
          </a:p>
          <a:p>
            <a:r>
              <a:rPr lang="en-US" dirty="0" smtClean="0"/>
              <a:t>A formal timeline was also provided to the parent population and stakeholders.</a:t>
            </a:r>
          </a:p>
          <a:p>
            <a:r>
              <a:rPr lang="en-US" dirty="0" smtClean="0"/>
              <a:t>Each of these documents are available publically and are a part of the final report (submitted to the Minister if Status Quo is not the outcome).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Consultation and Application of Procedural Fairness</a:t>
            </a:r>
          </a:p>
        </p:txBody>
      </p:sp>
      <p:sp>
        <p:nvSpPr>
          <p:cNvPr id="3" name="Content Placeholder 2"/>
          <p:cNvSpPr>
            <a:spLocks noGrp="1"/>
          </p:cNvSpPr>
          <p:nvPr>
            <p:ph idx="1"/>
          </p:nvPr>
        </p:nvSpPr>
        <p:spPr/>
        <p:txBody>
          <a:bodyPr/>
          <a:lstStyle/>
          <a:p>
            <a:r>
              <a:rPr lang="en-US" dirty="0" smtClean="0"/>
              <a:t>Documentation (requested and otherwise developed) that provided relevant information about Millville Elementary School (and some neighboring schools) was shared publically.  A number of these documents are a part of the final report.</a:t>
            </a:r>
          </a:p>
          <a:p>
            <a:r>
              <a:rPr lang="en-US" dirty="0"/>
              <a:t>These documents were used as a basis for study by DEC members and as a catalyst for </a:t>
            </a:r>
            <a:r>
              <a:rPr lang="en-US" dirty="0" smtClean="0"/>
              <a:t>conversation.</a:t>
            </a:r>
            <a:endParaRPr lang="en-US" dirty="0"/>
          </a:p>
          <a:p>
            <a:pPr marL="0" indent="0">
              <a:buNone/>
            </a:pPr>
            <a:endParaRPr lang="en-US" dirty="0"/>
          </a:p>
        </p:txBody>
      </p:sp>
    </p:spTree>
    <p:extLst>
      <p:ext uri="{BB962C8B-B14F-4D97-AF65-F5344CB8AC3E}">
        <p14:creationId xmlns:p14="http://schemas.microsoft.com/office/powerpoint/2010/main" val="154431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a:bodyPr>
          <a:lstStyle/>
          <a:p>
            <a:r>
              <a:rPr lang="en-US" dirty="0" smtClean="0"/>
              <a:t>The first public meeting in this study was held at Millville Elementary School on October 6, 2015.  Approximately 30 members of the community attended.</a:t>
            </a:r>
          </a:p>
          <a:p>
            <a:r>
              <a:rPr lang="en-US" dirty="0" smtClean="0"/>
              <a:t>The Superintendent presented the sustainability study process as well as pertinent information as outlined in Section 6.4.4 of Policy 409.</a:t>
            </a:r>
          </a:p>
          <a:p>
            <a:r>
              <a:rPr lang="en-US" dirty="0" smtClean="0"/>
              <a:t>This presentation, an agenda, notes for the meeting and an audio file of the meeting were made public through a district website section dedicated to the study.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85000" lnSpcReduction="10000"/>
          </a:bodyPr>
          <a:lstStyle/>
          <a:p>
            <a:pPr lvl="1"/>
            <a:r>
              <a:rPr lang="en-US" dirty="0" smtClean="0"/>
              <a:t>Enrolment and Functional Capacity</a:t>
            </a:r>
          </a:p>
          <a:p>
            <a:pPr lvl="2"/>
            <a:r>
              <a:rPr lang="en-US" dirty="0" smtClean="0"/>
              <a:t>September 30, 2015, enrolment of Millville Elementary School (MES) is listed at 29 students.  These students make up 3 classes (K-2, 3, 4-5).  </a:t>
            </a:r>
            <a:r>
              <a:rPr lang="en-US" dirty="0" err="1" smtClean="0"/>
              <a:t>Nackawic</a:t>
            </a:r>
            <a:r>
              <a:rPr lang="en-US" dirty="0" smtClean="0"/>
              <a:t> Elementary School (NES) has 208 students and </a:t>
            </a:r>
            <a:r>
              <a:rPr lang="en-US" dirty="0" err="1" smtClean="0"/>
              <a:t>Nackawic</a:t>
            </a:r>
            <a:r>
              <a:rPr lang="en-US" dirty="0" smtClean="0"/>
              <a:t> Middle School (NMS) has 147 students, as of September 30, 2015.  Enrolment at MES is projected to decline.</a:t>
            </a:r>
          </a:p>
          <a:p>
            <a:pPr lvl="2"/>
            <a:r>
              <a:rPr lang="en-US" dirty="0" smtClean="0"/>
              <a:t>Projected enrolment of the two scenarios would see MES+NES at 231 and MES+NES+NMS at 365, for 2016-17.</a:t>
            </a:r>
          </a:p>
          <a:p>
            <a:pPr lvl="2"/>
            <a:r>
              <a:rPr lang="en-US" dirty="0" smtClean="0"/>
              <a:t>NES could accommodate the students from MES without changing the main structure of the building.  NMS could accommodate the students from MES and NES with a temporary addition (modular classroom(s)) or permanent addition.</a:t>
            </a:r>
          </a:p>
          <a:p>
            <a:pPr lvl="1"/>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lnSpcReduction="10000"/>
          </a:bodyPr>
          <a:lstStyle/>
          <a:p>
            <a:r>
              <a:rPr lang="en-US" dirty="0" smtClean="0"/>
              <a:t>Enrolment and Functional Capacity</a:t>
            </a:r>
          </a:p>
          <a:p>
            <a:pPr lvl="2"/>
            <a:r>
              <a:rPr lang="en-US" dirty="0"/>
              <a:t>Current Functional Capacities of 30.2% (MES), 66.7% (NES) and 29.8% (NMS) would become 74.0% for MES+NES and 82.6% for MES+NES+NMS), based on enrolment projections.</a:t>
            </a:r>
          </a:p>
          <a:p>
            <a:pPr lvl="2"/>
            <a:r>
              <a:rPr lang="en-US" dirty="0"/>
              <a:t>NOTE:  Some numbers used throughout the study were from September, 2014 enrolment where other numbers used were from September, 2015; this was due to the timing of the presentation and document creation.</a:t>
            </a:r>
          </a:p>
          <a:p>
            <a:pPr lvl="2"/>
            <a:r>
              <a:rPr lang="en-US" dirty="0"/>
              <a:t>NOTE:  Currently, </a:t>
            </a:r>
            <a:r>
              <a:rPr lang="en-US" dirty="0" smtClean="0"/>
              <a:t>17* </a:t>
            </a:r>
            <a:r>
              <a:rPr lang="en-US" dirty="0"/>
              <a:t>students from the Millville catchment area attend </a:t>
            </a:r>
            <a:r>
              <a:rPr lang="en-US" dirty="0" err="1"/>
              <a:t>Nackawic</a:t>
            </a:r>
            <a:r>
              <a:rPr lang="en-US" dirty="0"/>
              <a:t> Elementary School through an approved request for transfer; 7</a:t>
            </a:r>
            <a:r>
              <a:rPr lang="en-US" dirty="0" smtClean="0"/>
              <a:t>* </a:t>
            </a:r>
            <a:r>
              <a:rPr lang="en-US" dirty="0"/>
              <a:t>of these students </a:t>
            </a:r>
            <a:r>
              <a:rPr lang="en-US" dirty="0" smtClean="0"/>
              <a:t>are </a:t>
            </a:r>
            <a:r>
              <a:rPr lang="en-US" dirty="0"/>
              <a:t>enrolled in French </a:t>
            </a:r>
            <a:r>
              <a:rPr lang="en-US" dirty="0" smtClean="0"/>
              <a:t>Immersion. (*numbers changed from earlier data)</a:t>
            </a:r>
            <a:endParaRPr lang="en-US" dirty="0"/>
          </a:p>
          <a:p>
            <a:endParaRPr lang="en-US" dirty="0"/>
          </a:p>
        </p:txBody>
      </p:sp>
    </p:spTree>
    <p:extLst>
      <p:ext uri="{BB962C8B-B14F-4D97-AF65-F5344CB8AC3E}">
        <p14:creationId xmlns:p14="http://schemas.microsoft.com/office/powerpoint/2010/main" val="1292716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26FFC595F20D4F8BE46B5E87C7ABBB" ma:contentTypeVersion="0" ma:contentTypeDescription="Create a new document." ma:contentTypeScope="" ma:versionID="2b72c7cd378eaae769cd38d84460d424">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90B3A8-D524-435C-936F-5F3B52B57A5E}"/>
</file>

<file path=customXml/itemProps2.xml><?xml version="1.0" encoding="utf-8"?>
<ds:datastoreItem xmlns:ds="http://schemas.openxmlformats.org/officeDocument/2006/customXml" ds:itemID="{1A6A78C5-4246-4C34-A3C0-D24F44D2E79C}"/>
</file>

<file path=customXml/itemProps3.xml><?xml version="1.0" encoding="utf-8"?>
<ds:datastoreItem xmlns:ds="http://schemas.openxmlformats.org/officeDocument/2006/customXml" ds:itemID="{BF1EA2CE-4CFC-452A-B091-90167EB1C0CE}"/>
</file>

<file path=docProps/app.xml><?xml version="1.0" encoding="utf-8"?>
<Properties xmlns="http://schemas.openxmlformats.org/officeDocument/2006/extended-properties" xmlns:vt="http://schemas.openxmlformats.org/officeDocument/2006/docPropsVTypes">
  <Template>Organic</Template>
  <TotalTime>563</TotalTime>
  <Words>2466</Words>
  <Application>Microsoft Office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Anglophone West School District Education Council</vt:lpstr>
      <vt:lpstr>Executive Summary</vt:lpstr>
      <vt:lpstr>Executive Summary</vt:lpstr>
      <vt:lpstr>Executive Summary</vt:lpstr>
      <vt:lpstr>Public Consultation and Application of Procedural Fairness</vt:lpstr>
      <vt:lpstr>Public Consultation and Application of Procedural Fairness</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#2</vt:lpstr>
      <vt:lpstr>Public Consultation and Application of Procedural Fairness – Opportunities to Engage</vt:lpstr>
      <vt:lpstr>Public Consultation and Application of Procedural Fairness – Public Meeting #3</vt:lpstr>
      <vt:lpstr>DEC Reflections and Considerations</vt:lpstr>
      <vt:lpstr>Minister’s Responsibilities</vt:lpstr>
    </vt:vector>
  </TitlesOfParts>
  <Company>District 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17 Education Council</dc:title>
  <dc:creator>David McTimoney</dc:creator>
  <cp:lastModifiedBy>Clark-Caterini , Carol    (ASD-W)</cp:lastModifiedBy>
  <cp:revision>50</cp:revision>
  <cp:lastPrinted>2016-01-27T16:28:13Z</cp:lastPrinted>
  <dcterms:created xsi:type="dcterms:W3CDTF">2011-11-22T20:24:10Z</dcterms:created>
  <dcterms:modified xsi:type="dcterms:W3CDTF">2016-01-27T21:02:18Z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0x010100BD26FFC595F20D4F8BE46B5E87C7ABBB</vt:lpwstr>
  </property>
</Properties>
</file>